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6" r:id="rId3"/>
    <p:sldId id="282" r:id="rId4"/>
    <p:sldId id="283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D6E9B-2EA6-4752-AA1E-A4FC09668C14}" v="2" dt="2025-10-30T16:47:34.401"/>
  </p1510:revLst>
</p1510:revInfo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 autoAdjust="0"/>
    <p:restoredTop sz="94722"/>
  </p:normalViewPr>
  <p:slideViewPr>
    <p:cSldViewPr snapToGrid="0">
      <p:cViewPr varScale="1">
        <p:scale>
          <a:sx n="84" d="100"/>
          <a:sy n="84" d="100"/>
        </p:scale>
        <p:origin x="1600" y="20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ra Hashim Mahmood" userId="be3ee8bc-af62-4016-b94e-3df4cb7fc71d" providerId="ADAL" clId="{7F59FDC8-AB22-4340-9741-BDEAB6704812}"/>
    <pc:docChg chg="modSld">
      <pc:chgData name="Esra Hashim Mahmood" userId="be3ee8bc-af62-4016-b94e-3df4cb7fc71d" providerId="ADAL" clId="{7F59FDC8-AB22-4340-9741-BDEAB6704812}" dt="2025-10-30T16:47:55.139" v="34" actId="207"/>
      <pc:docMkLst>
        <pc:docMk/>
      </pc:docMkLst>
      <pc:sldChg chg="modSp mod">
        <pc:chgData name="Esra Hashim Mahmood" userId="be3ee8bc-af62-4016-b94e-3df4cb7fc71d" providerId="ADAL" clId="{7F59FDC8-AB22-4340-9741-BDEAB6704812}" dt="2025-10-30T16:47:08.685" v="28" actId="207"/>
        <pc:sldMkLst>
          <pc:docMk/>
          <pc:sldMk cId="2761747352" sldId="256"/>
        </pc:sldMkLst>
        <pc:spChg chg="mod">
          <ac:chgData name="Esra Hashim Mahmood" userId="be3ee8bc-af62-4016-b94e-3df4cb7fc71d" providerId="ADAL" clId="{7F59FDC8-AB22-4340-9741-BDEAB6704812}" dt="2025-10-30T16:47:08.685" v="28" actId="207"/>
          <ac:spMkLst>
            <pc:docMk/>
            <pc:sldMk cId="2761747352" sldId="256"/>
            <ac:spMk id="3" creationId="{A812CBBA-99E6-FDF7-4621-2CB30E7F2793}"/>
          </ac:spMkLst>
        </pc:spChg>
        <pc:spChg chg="mod">
          <ac:chgData name="Esra Hashim Mahmood" userId="be3ee8bc-af62-4016-b94e-3df4cb7fc71d" providerId="ADAL" clId="{7F59FDC8-AB22-4340-9741-BDEAB6704812}" dt="2025-10-30T15:21:36.823" v="7" actId="207"/>
          <ac:spMkLst>
            <pc:docMk/>
            <pc:sldMk cId="2761747352" sldId="256"/>
            <ac:spMk id="12" creationId="{062E742A-948A-3A28-C79C-14FA2BEF58D3}"/>
          </ac:spMkLst>
        </pc:spChg>
      </pc:sldChg>
      <pc:sldChg chg="modSp mod">
        <pc:chgData name="Esra Hashim Mahmood" userId="be3ee8bc-af62-4016-b94e-3df4cb7fc71d" providerId="ADAL" clId="{7F59FDC8-AB22-4340-9741-BDEAB6704812}" dt="2025-10-30T16:47:55.139" v="34" actId="207"/>
        <pc:sldMkLst>
          <pc:docMk/>
          <pc:sldMk cId="52034057" sldId="282"/>
        </pc:sldMkLst>
        <pc:spChg chg="mod">
          <ac:chgData name="Esra Hashim Mahmood" userId="be3ee8bc-af62-4016-b94e-3df4cb7fc71d" providerId="ADAL" clId="{7F59FDC8-AB22-4340-9741-BDEAB6704812}" dt="2025-10-30T16:47:55.139" v="34" actId="207"/>
          <ac:spMkLst>
            <pc:docMk/>
            <pc:sldMk cId="52034057" sldId="282"/>
            <ac:spMk id="24" creationId="{8D881BFA-69D3-FD85-8505-B3DCA8C2ACDA}"/>
          </ac:spMkLst>
        </pc:spChg>
      </pc:sldChg>
      <pc:sldChg chg="modSp mod">
        <pc:chgData name="Esra Hashim Mahmood" userId="be3ee8bc-af62-4016-b94e-3df4cb7fc71d" providerId="ADAL" clId="{7F59FDC8-AB22-4340-9741-BDEAB6704812}" dt="2025-10-30T16:46:32.414" v="25" actId="20577"/>
        <pc:sldMkLst>
          <pc:docMk/>
          <pc:sldMk cId="3091142037" sldId="284"/>
        </pc:sldMkLst>
        <pc:spChg chg="mod">
          <ac:chgData name="Esra Hashim Mahmood" userId="be3ee8bc-af62-4016-b94e-3df4cb7fc71d" providerId="ADAL" clId="{7F59FDC8-AB22-4340-9741-BDEAB6704812}" dt="2025-10-30T16:46:32.414" v="25" actId="20577"/>
          <ac:spMkLst>
            <pc:docMk/>
            <pc:sldMk cId="3091142037" sldId="284"/>
            <ac:spMk id="5" creationId="{F8807FD8-8D35-8635-931C-976CB1971E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9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6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7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7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5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5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4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0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4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D353618-D082-CFFA-1F5B-C6DE19DD3AE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7652782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592" imgH="591" progId="TCLayout.ActiveDocument.1">
                  <p:embed/>
                </p:oleObj>
              </mc:Choice>
              <mc:Fallback>
                <p:oleObj name="think-cell Slide" r:id="rId14" imgW="592" imgH="591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D353618-D082-CFFA-1F5B-C6DE19DD3A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5AE3E2-F246-4649-BBC5-27384852327A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52D39-AAF3-4551-9173-89425E131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3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BA8AB883-DCD8-6AF7-CD60-9E5C9E3E45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21715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8AB883-DCD8-6AF7-CD60-9E5C9E3E45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D8C5ED01-5F09-148C-A43B-DEEDCEFBE5E8}"/>
              </a:ext>
            </a:extLst>
          </p:cNvPr>
          <p:cNvGrpSpPr/>
          <p:nvPr/>
        </p:nvGrpSpPr>
        <p:grpSpPr>
          <a:xfrm>
            <a:off x="2891245" y="2763028"/>
            <a:ext cx="7019109" cy="3500846"/>
            <a:chOff x="2891245" y="2763028"/>
            <a:chExt cx="7019109" cy="350084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8E01353-4429-79DB-3E07-93C5CB329D55}"/>
                </a:ext>
              </a:extLst>
            </p:cNvPr>
            <p:cNvSpPr/>
            <p:nvPr/>
          </p:nvSpPr>
          <p:spPr>
            <a:xfrm>
              <a:off x="2891245" y="2763028"/>
              <a:ext cx="7019109" cy="54864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BH" sz="2400" b="1" dirty="0">
                  <a:latin typeface="DIN Next LT Arabic" panose="020B0503020203050203" pitchFamily="34" charset="-78"/>
                </a:rPr>
                <a:t>هام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8807FD8-8D35-8635-931C-976CB1971ECF}"/>
                </a:ext>
              </a:extLst>
            </p:cNvPr>
            <p:cNvSpPr/>
            <p:nvPr/>
          </p:nvSpPr>
          <p:spPr>
            <a:xfrm>
              <a:off x="2891245" y="3311668"/>
              <a:ext cx="7019109" cy="295220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 rtl="1"/>
              <a:r>
                <a:rPr lang="ar-BH" sz="2400" b="1" dirty="0">
                  <a:solidFill>
                    <a:srgbClr val="FF0000"/>
                  </a:solidFill>
                  <a:latin typeface="DIN Next LT Arabic" panose="020B0503020203050203" pitchFamily="34" charset="-78"/>
                </a:rPr>
                <a:t>استخدم القالب المخصص لعرض المقترح، لن يتم قبول المقترحات في حال عدم الالتزام بالقالب المخصص كما يجب ملئ جميع الخانات والشرائح (</a:t>
              </a:r>
              <a:r>
                <a:rPr lang="en-US" sz="2400" b="1" dirty="0">
                  <a:solidFill>
                    <a:srgbClr val="FF0000"/>
                  </a:solidFill>
                  <a:latin typeface="DIN Next LT Arabic" panose="020B0503020203050203" pitchFamily="34" charset="-78"/>
                </a:rPr>
                <a:t>slides</a:t>
              </a:r>
              <a:r>
                <a:rPr lang="ar-BH" sz="2400" b="1" dirty="0">
                  <a:solidFill>
                    <a:srgbClr val="FF0000"/>
                  </a:solidFill>
                  <a:latin typeface="DIN Next LT Arabic" panose="020B0503020203050203" pitchFamily="34" charset="-78"/>
                </a:rPr>
                <a:t>) المشار إليها بعلامة النجمة (*). </a:t>
              </a:r>
              <a:endParaRPr lang="en-US" sz="2400" b="1" dirty="0">
                <a:solidFill>
                  <a:srgbClr val="FF0000"/>
                </a:solidFill>
                <a:latin typeface="DIN Next LT Arabic" panose="020B0503020203050203" pitchFamily="34" charset="-78"/>
              </a:endParaRPr>
            </a:p>
            <a:p>
              <a:pPr algn="just" rtl="1"/>
              <a:endParaRPr lang="en-US" sz="2400" b="1" dirty="0">
                <a:solidFill>
                  <a:srgbClr val="FF0000"/>
                </a:solidFill>
                <a:latin typeface="DIN Next LT Arabic" panose="020B0503020203050203" pitchFamily="34" charset="-78"/>
              </a:endParaRPr>
            </a:p>
            <a:p>
              <a:pPr algn="just" rtl="1"/>
              <a:r>
                <a:rPr lang="ar-BH" sz="2400" b="1" dirty="0">
                  <a:solidFill>
                    <a:srgbClr val="FF0000"/>
                  </a:solidFill>
                  <a:latin typeface="DIN Next LT Arabic" panose="020B0503020203050203" pitchFamily="34" charset="-78"/>
                </a:rPr>
                <a:t>يرجى التأكد من تقديم شرح شامل للمقترح، وتضمين كافة المعلومات في العرض. </a:t>
              </a:r>
              <a:endParaRPr lang="en-US" sz="2400" dirty="0">
                <a:solidFill>
                  <a:srgbClr val="FF0000"/>
                </a:solidFill>
                <a:latin typeface="DIN Next LT Arabic" panose="020B0503020203050203" pitchFamily="34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114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F4786A7-75A3-1426-8B02-C5BDC9DB981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063229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F4786A7-75A3-1426-8B02-C5BDC9DB98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4B19DC1-CEE9-A358-EB75-A8AF4A1935D7}"/>
              </a:ext>
            </a:extLst>
          </p:cNvPr>
          <p:cNvSpPr/>
          <p:nvPr/>
        </p:nvSpPr>
        <p:spPr>
          <a:xfrm>
            <a:off x="2590799" y="794089"/>
            <a:ext cx="10083801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kumimoji="0" lang="ar-BH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DIN Next LT Arabic" panose="020B0503020203050203" pitchFamily="34" charset="-78"/>
              </a:rPr>
              <a:t>الوضع الحالي والتحديات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DIN Next LT Arabic" panose="020B0503020203050203" pitchFamily="34" charset="-78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A7C1A6-9A30-E384-129B-A3D0B4942316}"/>
              </a:ext>
            </a:extLst>
          </p:cNvPr>
          <p:cNvSpPr/>
          <p:nvPr/>
        </p:nvSpPr>
        <p:spPr>
          <a:xfrm>
            <a:off x="0" y="0"/>
            <a:ext cx="12801600" cy="633942"/>
          </a:xfrm>
          <a:prstGeom prst="rect">
            <a:avLst/>
          </a:prstGeom>
          <a:solidFill>
            <a:srgbClr val="022E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r" defTabSz="914400" rtl="1">
              <a:defRPr/>
            </a:pPr>
            <a:r>
              <a:rPr lang="en-US" sz="28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] </a:t>
            </a:r>
            <a:r>
              <a:rPr lang="ar-BH" sz="28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عنوان المشروع</a:t>
            </a:r>
            <a:r>
              <a:rPr lang="en-US" sz="28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 [</a:t>
            </a:r>
            <a:endParaRPr lang="ar-BH" sz="2800" b="1" dirty="0">
              <a:solidFill>
                <a:schemeClr val="bg1"/>
              </a:solidFill>
              <a:latin typeface="DIN Next LT Arabic" panose="020B0503020203050203" pitchFamily="34" charset="-78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62E742A-948A-3A28-C79C-14FA2BEF58D3}"/>
              </a:ext>
            </a:extLst>
          </p:cNvPr>
          <p:cNvSpPr/>
          <p:nvPr/>
        </p:nvSpPr>
        <p:spPr>
          <a:xfrm>
            <a:off x="2590799" y="3585965"/>
            <a:ext cx="10083801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المقترح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 *</a:t>
            </a:r>
            <a:endParaRPr lang="en-US" b="1" kern="0" dirty="0">
              <a:solidFill>
                <a:srgbClr val="4C5657"/>
              </a:solidFill>
              <a:latin typeface="DIN Next LT Arabic" panose="020B0503020203050203" pitchFamily="34" charset="-7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F7E8DC1-E02E-663C-F282-64DE991C2913}"/>
              </a:ext>
            </a:extLst>
          </p:cNvPr>
          <p:cNvSpPr/>
          <p:nvPr/>
        </p:nvSpPr>
        <p:spPr>
          <a:xfrm>
            <a:off x="2590799" y="6556140"/>
            <a:ext cx="10083801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المخرجات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DIN Next LT Arabic" panose="020B0503020203050203" pitchFamily="34" charset="-78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6DF8DF-79BB-0021-ABF2-73FAC5C556B2}"/>
              </a:ext>
            </a:extLst>
          </p:cNvPr>
          <p:cNvSpPr txBox="1"/>
          <p:nvPr/>
        </p:nvSpPr>
        <p:spPr>
          <a:xfrm>
            <a:off x="2590797" y="6556141"/>
            <a:ext cx="8389912" cy="3581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 rtl="1"/>
            <a:r>
              <a:rPr lang="ar-BH" sz="1400" i="1" dirty="0">
                <a:solidFill>
                  <a:schemeClr val="accent1"/>
                </a:solidFill>
                <a:latin typeface="DIN Next LT Arabic" panose="020B0503020203050203" pitchFamily="34" charset="-78"/>
              </a:rPr>
              <a:t>النتائج النهائية المرجوة، بما في ذلك مؤشرات الأداء الرئيسية </a:t>
            </a:r>
            <a:r>
              <a:rPr lang="en-US" sz="1400" i="1" dirty="0">
                <a:solidFill>
                  <a:schemeClr val="accent1"/>
                </a:solidFill>
                <a:latin typeface="DIN Next LT Arabic" panose="020B0503020203050203" pitchFamily="34" charset="-78"/>
              </a:rPr>
              <a:t>(KPIs)</a:t>
            </a:r>
            <a:r>
              <a:rPr lang="ar-BH" sz="1400" i="1" dirty="0">
                <a:solidFill>
                  <a:schemeClr val="accent1"/>
                </a:solidFill>
                <a:latin typeface="DIN Next LT Arabic" panose="020B0503020203050203" pitchFamily="34" charset="-78"/>
              </a:rPr>
              <a:t> لقياس مدى نجاح المقترح</a:t>
            </a:r>
            <a:endParaRPr lang="en-US" sz="1400" i="1" dirty="0">
              <a:solidFill>
                <a:schemeClr val="accent1"/>
              </a:solidFill>
              <a:latin typeface="DIN Next LT Arabic" panose="020B0503020203050203" pitchFamily="34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12CBBA-99E6-FDF7-4621-2CB30E7F2793}"/>
              </a:ext>
            </a:extLst>
          </p:cNvPr>
          <p:cNvSpPr txBox="1"/>
          <p:nvPr/>
        </p:nvSpPr>
        <p:spPr>
          <a:xfrm>
            <a:off x="2590799" y="1152189"/>
            <a:ext cx="10083801" cy="2397472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r"/>
            <a:r>
              <a:rPr lang="ar-BH" sz="1400" i="1" dirty="0">
                <a:latin typeface="DIN Next LT Arabic" panose="020B0503020203050203" pitchFamily="34" charset="-78"/>
              </a:rPr>
              <a:t>ماهي التحديات والمشكلات التي دعتك لتقديم المقترح؟ مع تدعيمها بما يؤكدها من إثباتات وأرقام.</a:t>
            </a:r>
            <a:endParaRPr lang="en-US" sz="1400" i="1" dirty="0">
              <a:latin typeface="DIN Next LT Arabic" panose="020B0503020203050203" pitchFamily="34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E37D55-A4DE-10C4-B087-9BFC99596657}"/>
              </a:ext>
            </a:extLst>
          </p:cNvPr>
          <p:cNvSpPr txBox="1"/>
          <p:nvPr/>
        </p:nvSpPr>
        <p:spPr>
          <a:xfrm>
            <a:off x="2590798" y="3944064"/>
            <a:ext cx="10083801" cy="2532002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r" rtl="1"/>
            <a:r>
              <a:rPr lang="ar-BH" sz="1400" i="1" dirty="0">
                <a:latin typeface="DIN Next LT Arabic" panose="020B0503020203050203" pitchFamily="34" charset="-78"/>
              </a:rPr>
              <a:t>شرح مختصر للمقترح </a:t>
            </a:r>
            <a:endParaRPr lang="en-US" sz="1400" i="1" dirty="0">
              <a:latin typeface="DIN Next LT Arabic" panose="020B0503020203050203" pitchFamily="34" charset="-78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07CE6E2-587A-5CBF-DFF4-F4660B93C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857564"/>
              </p:ext>
            </p:extLst>
          </p:nvPr>
        </p:nvGraphicFramePr>
        <p:xfrm>
          <a:off x="2590797" y="6994313"/>
          <a:ext cx="10085832" cy="15166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054096">
                  <a:extLst>
                    <a:ext uri="{9D8B030D-6E8A-4147-A177-3AD203B41FA5}">
                      <a16:colId xmlns:a16="http://schemas.microsoft.com/office/drawing/2014/main" val="1963311110"/>
                    </a:ext>
                  </a:extLst>
                </a:gridCol>
                <a:gridCol w="7031736">
                  <a:extLst>
                    <a:ext uri="{9D8B030D-6E8A-4147-A177-3AD203B41FA5}">
                      <a16:colId xmlns:a16="http://schemas.microsoft.com/office/drawing/2014/main" val="1966631865"/>
                    </a:ext>
                  </a:extLst>
                </a:gridCol>
              </a:tblGrid>
              <a:tr h="379155"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DIN Next LT Arabic" panose="020B0503020203050203" pitchFamily="34" charset="-78"/>
                          <a:cs typeface="+mn-cs"/>
                        </a:rPr>
                        <a:t>مؤشر الأداء الرئيسي</a:t>
                      </a:r>
                      <a:r>
                        <a:rPr lang="en-US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DIN Next LT Arabic" panose="020B0503020203050203" pitchFamily="34" charset="-78"/>
                          <a:cs typeface="+mn-cs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DIN Next LT Arabic" panose="020B0503020203050203" pitchFamily="34" charset="-78"/>
                          <a:cs typeface="+mn-cs"/>
                        </a:rPr>
                        <a:t>المخرج أو الناتج النهائي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214113"/>
                  </a:ext>
                </a:extLst>
              </a:tr>
              <a:tr h="379155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0127089"/>
                  </a:ext>
                </a:extLst>
              </a:tr>
              <a:tr h="379155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3740505"/>
                  </a:ext>
                </a:extLst>
              </a:tr>
              <a:tr h="379155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DIN Next LT Arabic" panose="020B0503020203050203" pitchFamily="34" charset="-78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4590028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4B4E847-208F-5D33-8071-73BD6F8FDAC6}"/>
              </a:ext>
            </a:extLst>
          </p:cNvPr>
          <p:cNvSpPr/>
          <p:nvPr/>
        </p:nvSpPr>
        <p:spPr>
          <a:xfrm>
            <a:off x="126999" y="732167"/>
            <a:ext cx="2362204" cy="87941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DIN Next LT Arabic" panose="020B0503020203050203" pitchFamily="34" charset="-78"/>
            </a:endParaRPr>
          </a:p>
        </p:txBody>
      </p:sp>
      <p:sp>
        <p:nvSpPr>
          <p:cNvPr id="8" name="Rectangle: Rounded Corners 13">
            <a:extLst>
              <a:ext uri="{FF2B5EF4-FFF2-40B4-BE49-F238E27FC236}">
                <a16:creationId xmlns:a16="http://schemas.microsoft.com/office/drawing/2014/main" id="{8DB16AB3-3E9C-9475-3AAA-BA49AE95F0D7}"/>
              </a:ext>
            </a:extLst>
          </p:cNvPr>
          <p:cNvSpPr/>
          <p:nvPr/>
        </p:nvSpPr>
        <p:spPr>
          <a:xfrm>
            <a:off x="214314" y="794839"/>
            <a:ext cx="2187576" cy="358101"/>
          </a:xfrm>
          <a:prstGeom prst="rect">
            <a:avLst/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lvl="0" algn="ctr" defTabSz="914400" rtl="1">
              <a:defRPr/>
            </a:pP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الجهات المعنية بالتنفيذ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 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E2E9D9-020D-1568-1F2D-7B9DC968A433}"/>
              </a:ext>
            </a:extLst>
          </p:cNvPr>
          <p:cNvSpPr txBox="1"/>
          <p:nvPr/>
        </p:nvSpPr>
        <p:spPr>
          <a:xfrm>
            <a:off x="214312" y="1152941"/>
            <a:ext cx="2187576" cy="13655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BH" dirty="0">
                <a:latin typeface="DIN Next LT Arabic" panose="020B0503020203050203" pitchFamily="34" charset="-78"/>
              </a:rPr>
              <a:t>الجهة: دور الجهة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BH" dirty="0">
                <a:latin typeface="DIN Next LT Arabic" panose="020B0503020203050203" pitchFamily="34" charset="-78"/>
              </a:rPr>
              <a:t>الجهة: دور الجهة</a:t>
            </a:r>
            <a:endParaRPr lang="en-US" dirty="0">
              <a:latin typeface="DIN Next LT Arabic" panose="020B0503020203050203" pitchFamily="34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BH" dirty="0">
                <a:latin typeface="DIN Next LT Arabic" panose="020B0503020203050203" pitchFamily="34" charset="-78"/>
              </a:rPr>
              <a:t>الجهة: دور الجهة</a:t>
            </a:r>
            <a:endParaRPr lang="en-US" dirty="0">
              <a:latin typeface="DIN Next LT Arabic" panose="020B0503020203050203" pitchFamily="34" charset="-78"/>
            </a:endParaRPr>
          </a:p>
        </p:txBody>
      </p:sp>
      <p:sp>
        <p:nvSpPr>
          <p:cNvPr id="13" name="Rectangle: Rounded Corners 15">
            <a:extLst>
              <a:ext uri="{FF2B5EF4-FFF2-40B4-BE49-F238E27FC236}">
                <a16:creationId xmlns:a16="http://schemas.microsoft.com/office/drawing/2014/main" id="{E4158CEA-7809-E7F3-7434-D46780F5FF8D}"/>
              </a:ext>
            </a:extLst>
          </p:cNvPr>
          <p:cNvSpPr/>
          <p:nvPr/>
        </p:nvSpPr>
        <p:spPr>
          <a:xfrm>
            <a:off x="214314" y="3955342"/>
            <a:ext cx="2187576" cy="358101"/>
          </a:xfrm>
          <a:prstGeom prst="rect">
            <a:avLst/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 rtl="1">
              <a:defRPr/>
            </a:pP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الميزانية المتوقعة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 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2BB2E8-B8CD-CE61-417F-8862D92D9B5C}"/>
              </a:ext>
            </a:extLst>
          </p:cNvPr>
          <p:cNvSpPr txBox="1"/>
          <p:nvPr/>
        </p:nvSpPr>
        <p:spPr>
          <a:xfrm>
            <a:off x="214312" y="4330845"/>
            <a:ext cx="2187576" cy="98002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 dirty="0">
                <a:latin typeface="DIN Next LT Arabic" panose="020B0503020203050203" pitchFamily="34" charset="-78"/>
              </a:rPr>
              <a:t>BD XXX</a:t>
            </a:r>
          </a:p>
        </p:txBody>
      </p:sp>
      <p:sp>
        <p:nvSpPr>
          <p:cNvPr id="23" name="Rectangle: Rounded Corners 19">
            <a:extLst>
              <a:ext uri="{FF2B5EF4-FFF2-40B4-BE49-F238E27FC236}">
                <a16:creationId xmlns:a16="http://schemas.microsoft.com/office/drawing/2014/main" id="{B85EB4DD-F550-600D-BB38-C7732F44118C}"/>
              </a:ext>
            </a:extLst>
          </p:cNvPr>
          <p:cNvSpPr/>
          <p:nvPr/>
        </p:nvSpPr>
        <p:spPr>
          <a:xfrm>
            <a:off x="214314" y="2616763"/>
            <a:ext cx="2187576" cy="358101"/>
          </a:xfrm>
          <a:prstGeom prst="rect">
            <a:avLst/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 rtl="1">
              <a:defRPr/>
            </a:pP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الفئة المستهدفة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 *</a:t>
            </a:r>
            <a:r>
              <a:rPr lang="ar-BH" b="1" kern="0" dirty="0">
                <a:solidFill>
                  <a:srgbClr val="4C5657"/>
                </a:solidFill>
                <a:latin typeface="DIN Next LT Arabic" panose="020B0503020203050203" pitchFamily="34" charset="-78"/>
              </a:rPr>
              <a:t> 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DB1112-5127-D560-7902-F1E4146FC097}"/>
              </a:ext>
            </a:extLst>
          </p:cNvPr>
          <p:cNvSpPr txBox="1"/>
          <p:nvPr/>
        </p:nvSpPr>
        <p:spPr>
          <a:xfrm>
            <a:off x="214312" y="2974864"/>
            <a:ext cx="2187576" cy="882253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BH" dirty="0">
                <a:latin typeface="DIN Next LT Arabic" panose="020B0503020203050203" pitchFamily="34" charset="-78"/>
              </a:rPr>
              <a:t>الفئة المستهدفة</a:t>
            </a:r>
            <a:endParaRPr lang="en-US" dirty="0">
              <a:latin typeface="DIN Next LT Arabic" panose="020B0503020203050203" pitchFamily="34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BH" dirty="0">
                <a:latin typeface="DIN Next LT Arabic" panose="020B0503020203050203" pitchFamily="34" charset="-78"/>
              </a:rPr>
              <a:t>الفئة المستهدفة</a:t>
            </a:r>
            <a:endParaRPr lang="en-US" dirty="0">
              <a:latin typeface="DIN Next LT Arabic" panose="020B0503020203050203" pitchFamily="34" charset="-78"/>
            </a:endParaRPr>
          </a:p>
        </p:txBody>
      </p:sp>
      <p:sp>
        <p:nvSpPr>
          <p:cNvPr id="27" name="Rectangle: Rounded Corners 13">
            <a:extLst>
              <a:ext uri="{FF2B5EF4-FFF2-40B4-BE49-F238E27FC236}">
                <a16:creationId xmlns:a16="http://schemas.microsoft.com/office/drawing/2014/main" id="{3F0738CC-892C-78BC-14F0-8305C8B3AAE7}"/>
              </a:ext>
            </a:extLst>
          </p:cNvPr>
          <p:cNvSpPr/>
          <p:nvPr/>
        </p:nvSpPr>
        <p:spPr>
          <a:xfrm>
            <a:off x="214312" y="5287758"/>
            <a:ext cx="2187576" cy="358101"/>
          </a:xfrm>
          <a:prstGeom prst="rect">
            <a:avLst/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rIns="36000" rtlCol="0" anchor="ctr"/>
          <a:lstStyle/>
          <a:p>
            <a:pPr lvl="0" algn="ctr" defTabSz="914400" rtl="1">
              <a:defRPr/>
            </a:pPr>
            <a:r>
              <a:rPr kumimoji="0" lang="ar-BH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DIN Next LT Arabic" panose="020B0503020203050203" pitchFamily="34" charset="-78"/>
              </a:rPr>
              <a:t>الأدوات القانونية</a:t>
            </a:r>
            <a:r>
              <a:rPr lang="en-US" b="1" dirty="0">
                <a:solidFill>
                  <a:srgbClr val="FF0000"/>
                </a:solidFill>
                <a:latin typeface="DIN Next LT Arabic" panose="020B0503020203050203" pitchFamily="34" charset="-78"/>
              </a:rPr>
              <a:t> *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DIN Next LT Arabic" panose="020B0503020203050203" pitchFamily="34" charset="-7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0154DE-8D37-6229-285A-5F1807601E74}"/>
              </a:ext>
            </a:extLst>
          </p:cNvPr>
          <p:cNvSpPr txBox="1"/>
          <p:nvPr/>
        </p:nvSpPr>
        <p:spPr>
          <a:xfrm>
            <a:off x="214310" y="5645859"/>
            <a:ext cx="2187576" cy="2201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BH" dirty="0">
                <a:latin typeface="DIN Next LT Arabic" panose="020B0503020203050203" pitchFamily="34" charset="-78"/>
              </a:rPr>
              <a:t>قائمة الأدوات القانونية التي تنظم المقترح حالياً – إن وُجدت</a:t>
            </a:r>
            <a:endParaRPr lang="en-US" dirty="0">
              <a:latin typeface="DIN Next LT Arabic" panose="020B050302020305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174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20B05-49A0-1383-2779-B854EDC10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C91CF89-8FE1-C954-46A8-D4323EF8798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C91CF89-8FE1-C954-46A8-D4323EF879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6B08CAB-DB36-D458-45FE-C0C9DE5DE962}"/>
              </a:ext>
            </a:extLst>
          </p:cNvPr>
          <p:cNvSpPr txBox="1"/>
          <p:nvPr/>
        </p:nvSpPr>
        <p:spPr>
          <a:xfrm>
            <a:off x="126998" y="1161891"/>
            <a:ext cx="12547601" cy="2743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>
              <a:defRPr sz="1200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rtl="1"/>
            <a:r>
              <a:rPr lang="ar-BH" sz="1600" dirty="0">
                <a:cs typeface="+mn-cs"/>
              </a:rPr>
              <a:t>أهم خطوات خطة التنفيذ، والموارد والميزانية المطلوبة للتنفيذ</a:t>
            </a:r>
            <a:endParaRPr lang="en-US" sz="1600" dirty="0"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BBAB2DE-FFF8-4836-252C-E34923532333}"/>
              </a:ext>
            </a:extLst>
          </p:cNvPr>
          <p:cNvSpPr/>
          <p:nvPr/>
        </p:nvSpPr>
        <p:spPr>
          <a:xfrm>
            <a:off x="126999" y="5274226"/>
            <a:ext cx="6145214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kumimoji="0" lang="ar-BH" sz="2000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Arial" panose="020B0604020202020204" pitchFamily="34" charset="0"/>
              </a:rPr>
              <a:t>أبرز تحديات تطبيق المقترح</a:t>
            </a:r>
            <a:r>
              <a:rPr kumimoji="0" lang="ar-BH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</a:rPr>
              <a:t>*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3AB0AD-22AB-8634-4835-7082099D9233}"/>
              </a:ext>
            </a:extLst>
          </p:cNvPr>
          <p:cNvSpPr txBox="1"/>
          <p:nvPr/>
        </p:nvSpPr>
        <p:spPr>
          <a:xfrm>
            <a:off x="126995" y="5626180"/>
            <a:ext cx="6035042" cy="19729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>
              <a:defRPr sz="1200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ar-BH" sz="1600" dirty="0">
                <a:cs typeface="+mn-cs"/>
              </a:rPr>
              <a:t>أهم التحديات أو السلبيات المرتبطة بتطبيق المقترح</a:t>
            </a:r>
            <a:endParaRPr lang="en-US" sz="1600" dirty="0"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1498F1C-D7E8-108D-49B2-7BDF166227F8}"/>
              </a:ext>
            </a:extLst>
          </p:cNvPr>
          <p:cNvSpPr/>
          <p:nvPr/>
        </p:nvSpPr>
        <p:spPr>
          <a:xfrm>
            <a:off x="6529382" y="5268080"/>
            <a:ext cx="6145214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lang="ar-BH" sz="2000" b="1" kern="0" dirty="0">
                <a:solidFill>
                  <a:srgbClr val="4C5657"/>
                </a:solidFill>
                <a:latin typeface="Arial" panose="020B0604020202020204" pitchFamily="34" charset="0"/>
              </a:rPr>
              <a:t>أبرز إيجابيات تطبيق المقترح</a:t>
            </a:r>
            <a:r>
              <a:rPr lang="ar-BH" sz="2000" b="1" kern="0" dirty="0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E06157F-F032-EE53-6FCE-607058FE70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790219"/>
              </p:ext>
            </p:extLst>
          </p:nvPr>
        </p:nvGraphicFramePr>
        <p:xfrm>
          <a:off x="126995" y="1459641"/>
          <a:ext cx="12547601" cy="3708160"/>
        </p:xfrm>
        <a:graphic>
          <a:graphicData uri="http://schemas.openxmlformats.org/drawingml/2006/table">
            <a:tbl>
              <a:tblPr rtl="1" firstRow="1" bandRow="1">
                <a:tableStyleId>{8EC20E35-A176-4012-BC5E-935CFFF8708E}</a:tableStyleId>
              </a:tblPr>
              <a:tblGrid>
                <a:gridCol w="387355">
                  <a:extLst>
                    <a:ext uri="{9D8B030D-6E8A-4147-A177-3AD203B41FA5}">
                      <a16:colId xmlns:a16="http://schemas.microsoft.com/office/drawing/2014/main" val="2030470160"/>
                    </a:ext>
                  </a:extLst>
                </a:gridCol>
                <a:gridCol w="5886444">
                  <a:extLst>
                    <a:ext uri="{9D8B030D-6E8A-4147-A177-3AD203B41FA5}">
                      <a16:colId xmlns:a16="http://schemas.microsoft.com/office/drawing/2014/main" val="3465675328"/>
                    </a:ext>
                  </a:extLst>
                </a:gridCol>
                <a:gridCol w="3136901">
                  <a:extLst>
                    <a:ext uri="{9D8B030D-6E8A-4147-A177-3AD203B41FA5}">
                      <a16:colId xmlns:a16="http://schemas.microsoft.com/office/drawing/2014/main" val="4171185425"/>
                    </a:ext>
                  </a:extLst>
                </a:gridCol>
                <a:gridCol w="3136901">
                  <a:extLst>
                    <a:ext uri="{9D8B030D-6E8A-4147-A177-3AD203B41FA5}">
                      <a16:colId xmlns:a16="http://schemas.microsoft.com/office/drawing/2014/main" val="41846995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0"/>
                      <a:r>
                        <a:rPr lang="ar-BH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الخطوات</a:t>
                      </a:r>
                      <a:endParaRPr lang="en-US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التاريخ المتوقع للبدء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b="1" kern="1200">
                          <a:solidFill>
                            <a:schemeClr val="lt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التاريخ المتوقع للانتهاء (إن وجد)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67066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ar-BH" sz="16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700787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827744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59795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330782"/>
                  </a:ext>
                </a:extLst>
              </a:tr>
              <a:tr h="37060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977470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469793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61173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5766518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ctr" rtl="1"/>
                      <a:r>
                        <a:rPr lang="ar-BH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l" rtl="0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1824169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8D881BFA-69D3-FD85-8505-B3DCA8C2ACDA}"/>
              </a:ext>
            </a:extLst>
          </p:cNvPr>
          <p:cNvSpPr txBox="1"/>
          <p:nvPr/>
        </p:nvSpPr>
        <p:spPr>
          <a:xfrm>
            <a:off x="6529382" y="5626180"/>
            <a:ext cx="6035042" cy="19729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>
            <a:defPPr>
              <a:defRPr lang="en-US"/>
            </a:defPPr>
            <a:lvl1pPr>
              <a:defRPr sz="1200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rtl="1"/>
            <a:r>
              <a:rPr lang="ar-BH" sz="1600" dirty="0">
                <a:cs typeface="+mn-cs"/>
              </a:rPr>
              <a:t>مميزات المقترح ومدى قابليته للتطبيق، يرجى استعراض الجوانب المبتكرة فيه</a:t>
            </a:r>
            <a:endParaRPr lang="en-US" sz="1600" dirty="0">
              <a:cs typeface="+mn-cs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2EBEDE53-1BF2-AF67-211A-20EF22984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98" y="9247287"/>
            <a:ext cx="1254760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BH" altLang="en-US" sz="1400" b="1" i="1" dirty="0">
                <a:solidFill>
                  <a:srgbClr val="FF0000"/>
                </a:solidFill>
                <a:latin typeface="Arial" panose="020B0604020202020204" pitchFamily="34" charset="0"/>
              </a:rPr>
              <a:t>ملاحظة: بالإمكان إضافة شرائح إضافية لتضمين مزيد من التفاصيل حول الوضع الحالي، ومراجعة أفضل الممارسات الدولية، وتقدير الميزانية المطلوبة.</a:t>
            </a:r>
            <a:endParaRPr kumimoji="0" lang="en-US" altLang="en-US" sz="1400" b="1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: Rounded Corners 5">
            <a:extLst>
              <a:ext uri="{FF2B5EF4-FFF2-40B4-BE49-F238E27FC236}">
                <a16:creationId xmlns:a16="http://schemas.microsoft.com/office/drawing/2014/main" id="{F1B2CF91-EED9-1ABC-1B3E-53A81AD3EF9B}"/>
              </a:ext>
            </a:extLst>
          </p:cNvPr>
          <p:cNvSpPr/>
          <p:nvPr/>
        </p:nvSpPr>
        <p:spPr>
          <a:xfrm>
            <a:off x="126995" y="788391"/>
            <a:ext cx="12547605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kumimoji="0" lang="ar-BH" sz="2000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Arial" panose="020B0604020202020204" pitchFamily="34" charset="0"/>
              </a:rPr>
              <a:t>خطة تنفيذ المشروع والجدول الزمني </a:t>
            </a:r>
            <a:r>
              <a:rPr kumimoji="0" lang="ar-BH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</a:rPr>
              <a:t>*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6771A9-8B68-7E01-674D-6CA2B9262CC8}"/>
              </a:ext>
            </a:extLst>
          </p:cNvPr>
          <p:cNvSpPr/>
          <p:nvPr/>
        </p:nvSpPr>
        <p:spPr>
          <a:xfrm>
            <a:off x="0" y="0"/>
            <a:ext cx="12801600" cy="633942"/>
          </a:xfrm>
          <a:prstGeom prst="rect">
            <a:avLst/>
          </a:prstGeom>
          <a:solidFill>
            <a:srgbClr val="022E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r" defTabSz="914400" rtl="1">
              <a:defRPr/>
            </a:pPr>
            <a:r>
              <a:rPr lang="en-US" sz="32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] </a:t>
            </a:r>
            <a:r>
              <a:rPr lang="ar-BH" sz="32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عنوان المشروع</a:t>
            </a:r>
            <a:r>
              <a:rPr lang="en-US" sz="32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 [</a:t>
            </a:r>
            <a:endParaRPr lang="ar-BH" sz="3200" b="1" dirty="0">
              <a:solidFill>
                <a:schemeClr val="bg1"/>
              </a:solidFill>
              <a:latin typeface="DIN Next LT Arabic" panose="020B050302020305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03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242C3-BF9C-DDB6-CC18-47A913DD4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C512120-1348-979A-A1EE-3F01EEDCFD4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512120-1348-979A-A1EE-3F01EEDCFD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62977C4-9A8C-20F6-633E-59C8970D4B3B}"/>
              </a:ext>
            </a:extLst>
          </p:cNvPr>
          <p:cNvSpPr/>
          <p:nvPr/>
        </p:nvSpPr>
        <p:spPr>
          <a:xfrm>
            <a:off x="0" y="0"/>
            <a:ext cx="12801600" cy="343623"/>
          </a:xfrm>
          <a:prstGeom prst="rect">
            <a:avLst/>
          </a:prstGeom>
          <a:solidFill>
            <a:srgbClr val="022E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chemeClr val="bg1"/>
                </a:solidFill>
                <a:latin typeface="Frutiger LT Arabic 45 Light" panose="01000000000000000000" pitchFamily="2" charset="-78"/>
              </a:rPr>
              <a:t>[Project Title]</a:t>
            </a:r>
            <a:endParaRPr lang="ar-BH" sz="2000" b="1" dirty="0">
              <a:solidFill>
                <a:schemeClr val="bg1"/>
              </a:solidFill>
              <a:latin typeface="Frutiger LT Arabic 45 Light" panose="01000000000000000000" pitchFamily="2" charset="-78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E52B3E-0242-B4D3-0C7B-871D60DC8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76986"/>
              </p:ext>
            </p:extLst>
          </p:nvPr>
        </p:nvGraphicFramePr>
        <p:xfrm>
          <a:off x="126994" y="1300940"/>
          <a:ext cx="12547608" cy="8085946"/>
        </p:xfrm>
        <a:graphic>
          <a:graphicData uri="http://schemas.openxmlformats.org/drawingml/2006/table">
            <a:tbl>
              <a:tblPr rtl="1" firstRow="1" bandRow="1"/>
              <a:tblGrid>
                <a:gridCol w="2091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884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/</a:t>
                      </a:r>
                      <a:r>
                        <a:rPr lang="ar-BH" sz="18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المعيار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1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2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3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4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الدولة 5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942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المعيار 1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marL="0" algn="l" defTabSz="1280160" rtl="0" eaLnBrk="1" latinLnBrk="0" hangingPunct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942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المعيار 2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942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المعيار 3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942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المعيار 4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9421">
                <a:tc>
                  <a:txBody>
                    <a:bodyPr/>
                    <a:lstStyle/>
                    <a:p>
                      <a:pPr algn="ctr" rtl="1"/>
                      <a:r>
                        <a:rPr lang="ar-BH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المعيار 5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marL="0" algn="l" defTabSz="1280160" rtl="0" eaLnBrk="1" latinLnBrk="0" hangingPunct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algn="r" rtl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1pPr>
                      <a:lvl2pPr marL="6400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2pPr>
                      <a:lvl3pPr marL="12801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3pPr>
                      <a:lvl4pPr marL="19202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4pPr>
                      <a:lvl5pPr marL="256032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5pPr>
                      <a:lvl6pPr marL="320040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6pPr>
                      <a:lvl7pPr marL="384048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7pPr>
                      <a:lvl8pPr marL="448056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8pPr>
                      <a:lvl9pPr marL="5120640" algn="l" defTabSz="1280160" rtl="0" eaLnBrk="1" latinLnBrk="0" hangingPunct="1">
                        <a:defRPr sz="2520" kern="1200">
                          <a:solidFill>
                            <a:schemeClr val="dk1"/>
                          </a:solidFill>
                          <a:latin typeface="Sakkal Majalla"/>
                          <a:cs typeface="Sakkal Majalla"/>
                        </a:defRPr>
                      </a:lvl9pPr>
                    </a:lstStyle>
                    <a:p>
                      <a:pPr marL="0" algn="l" defTabSz="1280160" rtl="0" eaLnBrk="1" latinLnBrk="0" hangingPunct="1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6012" marR="96012" marT="48006" marB="4800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848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: Rounded Corners 5">
            <a:extLst>
              <a:ext uri="{FF2B5EF4-FFF2-40B4-BE49-F238E27FC236}">
                <a16:creationId xmlns:a16="http://schemas.microsoft.com/office/drawing/2014/main" id="{F43636B7-85C0-665A-8B58-630C30C3DFDC}"/>
              </a:ext>
            </a:extLst>
          </p:cNvPr>
          <p:cNvSpPr/>
          <p:nvPr/>
        </p:nvSpPr>
        <p:spPr>
          <a:xfrm>
            <a:off x="126995" y="788391"/>
            <a:ext cx="12547605" cy="358100"/>
          </a:xfrm>
          <a:prstGeom prst="roundRect">
            <a:avLst>
              <a:gd name="adj" fmla="val 0"/>
            </a:avLst>
          </a:prstGeom>
          <a:solidFill>
            <a:srgbClr val="2E3948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74320" lvl="0" algn="r" defTabSz="914400" rtl="1">
              <a:defRPr/>
            </a:pPr>
            <a:r>
              <a:rPr kumimoji="0" lang="ar-BH" sz="2000" b="1" i="0" u="none" strike="noStrike" kern="0" cap="none" spc="0" normalizeH="0" baseline="0" noProof="0" dirty="0">
                <a:ln>
                  <a:noFill/>
                </a:ln>
                <a:solidFill>
                  <a:srgbClr val="4C5657"/>
                </a:solidFill>
                <a:effectLst/>
                <a:uLnTx/>
                <a:uFillTx/>
                <a:latin typeface="Arial" panose="020B0604020202020204" pitchFamily="34" charset="0"/>
              </a:rPr>
              <a:t>مراجعة أفضل الممارسات الدولية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4C5657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89AFDA-783A-F8D8-D611-D180F9A98159}"/>
              </a:ext>
            </a:extLst>
          </p:cNvPr>
          <p:cNvSpPr/>
          <p:nvPr/>
        </p:nvSpPr>
        <p:spPr>
          <a:xfrm>
            <a:off x="0" y="0"/>
            <a:ext cx="12801600" cy="633942"/>
          </a:xfrm>
          <a:prstGeom prst="rect">
            <a:avLst/>
          </a:prstGeom>
          <a:solidFill>
            <a:srgbClr val="022E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r" defTabSz="914400" rtl="1">
              <a:defRPr/>
            </a:pPr>
            <a:r>
              <a:rPr lang="en-US" sz="24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] </a:t>
            </a:r>
            <a:r>
              <a:rPr lang="ar-BH" sz="24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عنوان المشروع</a:t>
            </a:r>
            <a:r>
              <a:rPr lang="en-US" sz="2400" b="1" dirty="0">
                <a:solidFill>
                  <a:schemeClr val="bg1"/>
                </a:solidFill>
                <a:latin typeface="DIN Next LT Arabic" panose="020B0503020203050203" pitchFamily="34" charset="-78"/>
              </a:rPr>
              <a:t> [</a:t>
            </a:r>
            <a:endParaRPr lang="ar-BH" sz="2400" b="1" dirty="0">
              <a:solidFill>
                <a:schemeClr val="bg1"/>
              </a:solidFill>
              <a:latin typeface="DIN Next LT Arabic" panose="020B050302020305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3481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267</Words>
  <Application>Microsoft Macintosh PowerPoint</Application>
  <PresentationFormat>A3 Paper (297x420 mm)</PresentationFormat>
  <Paragraphs>58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DIN Next LT Arabic</vt:lpstr>
      <vt:lpstr>Frutiger LT Arabic 45 Light</vt:lpstr>
      <vt:lpstr>Wingdings</vt:lpstr>
      <vt:lpstr>Office Theme</vt:lpstr>
      <vt:lpstr>think-cell Slide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Bader Ghazi Almajed</dc:creator>
  <cp:lastModifiedBy>Seema Ali Alaam</cp:lastModifiedBy>
  <cp:revision>8</cp:revision>
  <dcterms:created xsi:type="dcterms:W3CDTF">2025-10-30T07:58:37Z</dcterms:created>
  <dcterms:modified xsi:type="dcterms:W3CDTF">2025-11-02T07:06:00Z</dcterms:modified>
</cp:coreProperties>
</file>